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Авторский концептуальный атлас. Иллюстрации — художественные образы возможного, а не прогнозы или свидетельства существующей инфраструктуры.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Архив связывает источник, происхождение, права и контекст. ОРИОН использует сохранённый опыт как основание для осмысленного действия. Источник: https://orion2222.com/archive.html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Космический образ раскрывает темы наблюдения, моделирования и преемственности знания. Не заявляет о космических программах или технологиях проекта.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Сакральная геометрия в атласе рассматривается как язык культурных интерпретаций, искусства и композиции. Символический образ не подменяет эмпирическую научную модель.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Представлены направления для исследования и обсуждения. Иллюстрация не изображает действующую лабораторию ОРИОН. Не заявляются открытия, доказанные эффекты или существующие научные подразделения.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Образ человека будущего описывает ценности и способности: обучение, различение источников, сотрудничество и заботу. Это не предсказание биологических или социальных свойств человека.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Концептуальная карта ролей, а не подтверждение работающего обмена данными между всеми системами. Реальные материалы: https://orion2222.com/ecosystem.html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Все действия ведут на действующие страницы. Подготовка паспорта сохраняет локальный JSON и не означает приём материала в постоянное хранилище. Контакт с оператором: https://speczashchita.com/contacts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orion2222.com/archive.html" TargetMode="External"/><Relationship Id="rId4" Type="http://schemas.openxmlformats.org/officeDocument/2006/relationships/hyperlink" Target="https://speczashchita.com/knowledge/operatsionnaya-sistema-ekvilibrium" TargetMode="External"/><Relationship Id="rId5" Type="http://schemas.openxmlformats.org/officeDocument/2006/relationships/hyperlink" Target="https://speczashchita.com/fenix" TargetMode="External"/><Relationship Id="rId6" Type="http://schemas.openxmlformats.org/officeDocument/2006/relationships/hyperlink" Target="https://speczashchita.com/knowledge/sfera-mir-bez-granits" TargetMode="External"/><Relationship Id="rId7" Type="http://schemas.openxmlformats.org/officeDocument/2006/relationships/hyperlink" Target="https://speczashchita.com/" TargetMode="External"/><Relationship Id="rId8" Type="http://schemas.openxmlformats.org/officeDocument/2006/relationships/hyperlink" Target="https://orion2222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orion2222.com/library.html" TargetMode="External"/><Relationship Id="rId4" Type="http://schemas.openxmlformats.org/officeDocument/2006/relationships/hyperlink" Target="https://orion2222.com/archive.html#passport" TargetMode="External"/><Relationship Id="rId5" Type="http://schemas.openxmlformats.org/officeDocument/2006/relationships/hyperlink" Target="https://speczashchita.com/contacts" TargetMode="External"/><Relationship Id="rId6" Type="http://schemas.openxmlformats.org/officeDocument/2006/relationships/hyperlink" Target="https://orion2222.com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future-hero.jpg"/>
          <p:cNvPicPr>
            <a:picLocks noChangeAspect="1"/>
          </p:cNvPicPr>
          <p:nvPr/>
        </p:nvPicPr>
        <p:blipFill>
          <a:blip r:embed="rId3"/>
          <a:srcRect l="16146" r="16146"/>
          <a:stretch>
            <a:fillRect/>
          </a:stretch>
        </p:blipFill>
        <p:spPr>
          <a:xfrm>
            <a:off x="5562600" y="965200"/>
            <a:ext cx="6019800" cy="5003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965200"/>
            <a:ext cx="4521200" cy="5003800"/>
          </a:xfrm>
          <a:prstGeom prst="rect">
            <a:avLst/>
          </a:prstGeom>
          <a:solidFill>
            <a:srgbClr val="071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193800"/>
            <a:ext cx="4699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7BB85"/>
                </a:solidFill>
                <a:latin typeface="Montserrat"/>
              </a:rPr>
              <a:t>ПАМЯТЬ. ПОЗНАНИЕ. СОЗИДАНИЕ.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4200" y="1778000"/>
            <a:ext cx="5295900" cy="15158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5768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F6F8F4"/>
                </a:solidFill>
                <a:latin typeface="Montserrat"/>
              </a:rPr>
              <a:t>АТЛАС</a:t>
            </a:r>
          </a:p>
          <a:p>
            <a:pPr algn="l">
              <a:lnSpc>
                <a:spcPts val="5768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F6F8F4"/>
                </a:solidFill>
                <a:latin typeface="Montserrat"/>
              </a:rPr>
              <a:t>БУДУЩЕГО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000" y="3886200"/>
            <a:ext cx="4508500" cy="102806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AAC1C3"/>
                </a:solidFill>
                <a:latin typeface="Montserrat"/>
              </a:rPr>
              <a:t>Сохранять наследие.</a:t>
            </a:r>
          </a:p>
          <a:p>
            <a:pPr algn="l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AAC1C3"/>
                </a:solidFill>
                <a:latin typeface="Montserrat"/>
              </a:rPr>
              <a:t>Исследовать возможное.</a:t>
            </a:r>
          </a:p>
          <a:p>
            <a:pPr algn="l">
              <a:lnSpc>
                <a:spcPts val="2565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AAC1C3"/>
                </a:solidFill>
                <a:latin typeface="Montserrat"/>
              </a:rPr>
              <a:t>Выбирать следующий шаг.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35000" y="5346700"/>
            <a:ext cx="800100" cy="0"/>
          </a:xfrm>
          <a:prstGeom prst="line">
            <a:avLst/>
          </a:prstGeom>
          <a:ln w="25400">
            <a:solidFill>
              <a:srgbClr val="D7BB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5000" y="5600700"/>
            <a:ext cx="43180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D7BB85"/>
                </a:solidFill>
                <a:latin typeface="Montserrat"/>
              </a:rPr>
              <a:t>Визуальная концепция •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F8F4"/>
                </a:solidFill>
                <a:latin typeface="Montserrat"/>
              </a:rPr>
              <a:t>ОРИОН 22:22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AAC1C3"/>
                </a:solidFill>
                <a:latin typeface="Montserrat"/>
              </a:rPr>
              <a:t>ПАМЯТЬ · ПОЗНАНИЕ · СОЗИДАНИЕ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01 / 08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400" y="6057900"/>
            <a:ext cx="3683000" cy="1773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996"/>
              </a:lnSpc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AAC1C3"/>
                </a:solidFill>
                <a:latin typeface="Montserrat"/>
              </a:rPr>
              <a:t>Художественный образ проекта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11430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167D7D"/>
                </a:solidFill>
                <a:latin typeface="Montserrat"/>
              </a:rPr>
              <a:t>ПРОШЛОЕ ↔ БУДУЩЕЕ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200" y="1536700"/>
            <a:ext cx="10414000" cy="117551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12373D"/>
                </a:solidFill>
                <a:latin typeface="Montserrat"/>
              </a:rPr>
              <a:t>Будущее начинается</a:t>
            </a:r>
          </a:p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12373D"/>
                </a:solidFill>
                <a:latin typeface="Montserrat"/>
              </a:rPr>
              <a:t>с сохранённого опыта.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5000" y="2895600"/>
            <a:ext cx="10033000" cy="6131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5767A"/>
                </a:solidFill>
                <a:latin typeface="Montserrat"/>
              </a:rPr>
              <a:t>Память становится полезной, когда её можно понять,</a:t>
            </a:r>
          </a:p>
          <a:p>
            <a:pPr algn="l">
              <a:lnSpc>
                <a:spcPts val="2214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5767A"/>
                </a:solidFill>
                <a:latin typeface="Montserrat"/>
              </a:rPr>
              <a:t>проверить и передать в новое исследование или дело.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9600" y="4038600"/>
            <a:ext cx="2082800" cy="14986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4216400"/>
            <a:ext cx="15875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4546600"/>
            <a:ext cx="17780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Сохранить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4965700"/>
            <a:ext cx="1689100" cy="2148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5767A"/>
                </a:solidFill>
                <a:latin typeface="Montserrat"/>
              </a:rPr>
              <a:t>Источник и контекст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692400" y="4787900"/>
            <a:ext cx="127000" cy="0"/>
          </a:xfrm>
          <a:prstGeom prst="line">
            <a:avLst/>
          </a:prstGeom>
          <a:ln w="1905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832100" y="4038600"/>
            <a:ext cx="2082800" cy="14986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22600" y="4216400"/>
            <a:ext cx="15875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22600" y="4546600"/>
            <a:ext cx="17780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Понять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22600" y="4965700"/>
            <a:ext cx="1689100" cy="2148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5767A"/>
                </a:solidFill>
                <a:latin typeface="Montserrat"/>
              </a:rPr>
              <a:t>Связи и смысл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914900" y="4787900"/>
            <a:ext cx="127000" cy="0"/>
          </a:xfrm>
          <a:prstGeom prst="line">
            <a:avLst/>
          </a:prstGeom>
          <a:ln w="1905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054600" y="4038600"/>
            <a:ext cx="2082800" cy="14986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45100" y="4216400"/>
            <a:ext cx="15875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5100" y="4546600"/>
            <a:ext cx="17780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Исследовать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45100" y="4965700"/>
            <a:ext cx="1689100" cy="2148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5767A"/>
                </a:solidFill>
                <a:latin typeface="Montserrat"/>
              </a:rPr>
              <a:t>Вопросы и методы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137400" y="4787900"/>
            <a:ext cx="127000" cy="0"/>
          </a:xfrm>
          <a:prstGeom prst="line">
            <a:avLst/>
          </a:prstGeom>
          <a:ln w="1905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277100" y="4038600"/>
            <a:ext cx="2082800" cy="14986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7600" y="4216400"/>
            <a:ext cx="15875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7600" y="4546600"/>
            <a:ext cx="17780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Создать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7600" y="4965700"/>
            <a:ext cx="1689100" cy="37884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5767A"/>
                </a:solidFill>
                <a:latin typeface="Montserrat"/>
              </a:rPr>
              <a:t>Ответственное</a:t>
            </a:r>
          </a:p>
          <a:p>
            <a:pPr algn="l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5767A"/>
                </a:solidFill>
                <a:latin typeface="Montserrat"/>
              </a:rPr>
              <a:t>действие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359900" y="4787900"/>
            <a:ext cx="127000" cy="0"/>
          </a:xfrm>
          <a:prstGeom prst="line">
            <a:avLst/>
          </a:prstGeom>
          <a:ln w="1905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499600" y="4038600"/>
            <a:ext cx="2082800" cy="14986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90100" y="4216400"/>
            <a:ext cx="15875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90100" y="4546600"/>
            <a:ext cx="17780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Передать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90100" y="4965700"/>
            <a:ext cx="1689100" cy="2148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91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5767A"/>
                </a:solidFill>
                <a:latin typeface="Montserrat"/>
              </a:rPr>
              <a:t>Опыт и результаты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000" y="5867400"/>
            <a:ext cx="10744200" cy="2382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2373D"/>
                </a:solidFill>
                <a:latin typeface="Montserrat"/>
              </a:rPr>
              <a:t>Архив — память. ОРИОН — связи. Будущее — пространство выбора.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373D"/>
                </a:solidFill>
                <a:latin typeface="Montserrat"/>
              </a:rPr>
              <a:t>ОРИОН 22:22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2373D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CE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CE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12373D"/>
                </a:solidFill>
                <a:latin typeface="Montserrat"/>
              </a:rPr>
              <a:t>ПРОШЛОЕ ↔ БУДУЩЕЕ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2373D"/>
                </a:solidFill>
                <a:latin typeface="Montserrat"/>
              </a:rPr>
              <a:t>02 / 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smos.jpg"/>
          <p:cNvPicPr>
            <a:picLocks noChangeAspect="1"/>
          </p:cNvPicPr>
          <p:nvPr/>
        </p:nvPicPr>
        <p:blipFill>
          <a:blip r:embed="rId3"/>
          <a:srcRect l="8503" r="8503"/>
          <a:stretch>
            <a:fillRect/>
          </a:stretch>
        </p:blipFill>
        <p:spPr>
          <a:xfrm>
            <a:off x="5384800" y="1016000"/>
            <a:ext cx="6197600" cy="497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11430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7BB85"/>
                </a:solidFill>
                <a:latin typeface="Montserrat"/>
              </a:rPr>
              <a:t>МАСШТАБ ВОПРОСОВ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" y="1562100"/>
            <a:ext cx="4521200" cy="17378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F6F8F4"/>
                </a:solidFill>
                <a:latin typeface="Montserrat"/>
              </a:rPr>
              <a:t>Космос —</a:t>
            </a:r>
          </a:p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F6F8F4"/>
                </a:solidFill>
                <a:latin typeface="Montserrat"/>
              </a:rPr>
              <a:t>горизонт</a:t>
            </a:r>
          </a:p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F6F8F4"/>
                </a:solidFill>
                <a:latin typeface="Montserrat"/>
              </a:rPr>
              <a:t>познания.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2300" y="3822700"/>
            <a:ext cx="355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784600"/>
            <a:ext cx="4013200" cy="3007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6F8F4"/>
                </a:solidFill>
                <a:latin typeface="Montserrat"/>
              </a:rPr>
              <a:t>Наблюдать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076700"/>
            <a:ext cx="3860800" cy="21950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328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AAC1C3"/>
                </a:solidFill>
                <a:latin typeface="Montserrat"/>
              </a:rPr>
              <a:t>От большого масштаба — к точности данных.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00" y="4572000"/>
            <a:ext cx="355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533900"/>
            <a:ext cx="4013200" cy="3007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6F8F4"/>
                </a:solidFill>
                <a:latin typeface="Montserrat"/>
              </a:rPr>
              <a:t>Моделировать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826000"/>
            <a:ext cx="3860800" cy="21950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328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AAC1C3"/>
                </a:solidFill>
                <a:latin typeface="Montserrat"/>
              </a:rPr>
              <a:t>Сравнивать сценарии и границы моделей.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300" y="5321300"/>
            <a:ext cx="355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5283200"/>
            <a:ext cx="4013200" cy="3007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6F8F4"/>
                </a:solidFill>
                <a:latin typeface="Montserrat"/>
              </a:rPr>
              <a:t>Сохранять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575300"/>
            <a:ext cx="3860800" cy="21950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328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AAC1C3"/>
                </a:solidFill>
                <a:latin typeface="Montserrat"/>
              </a:rPr>
              <a:t>Передавать методы, открытия и вопросы.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F8F4"/>
                </a:solidFill>
                <a:latin typeface="Montserrat"/>
              </a:rPr>
              <a:t>ОРИОН 22:22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AAC1C3"/>
                </a:solidFill>
                <a:latin typeface="Montserrat"/>
              </a:rPr>
              <a:t>КОСМОС / МАСШТАБ ВОПРОСОВ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03 / 08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9400" y="6057900"/>
            <a:ext cx="3683000" cy="1773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996"/>
              </a:lnSpc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AAC1C3"/>
                </a:solidFill>
                <a:latin typeface="Montserrat"/>
              </a:rPr>
              <a:t>Художественный образ проекта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eometry.jpg"/>
          <p:cNvPicPr>
            <a:picLocks noChangeAspect="1"/>
          </p:cNvPicPr>
          <p:nvPr/>
        </p:nvPicPr>
        <p:blipFill>
          <a:blip r:embed="rId3"/>
          <a:srcRect l="10226" r="10226"/>
          <a:stretch>
            <a:fillRect/>
          </a:stretch>
        </p:blipFill>
        <p:spPr>
          <a:xfrm>
            <a:off x="5778500" y="1016000"/>
            <a:ext cx="5803900" cy="4864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11557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7BB85"/>
                </a:solidFill>
                <a:latin typeface="Montserrat"/>
              </a:rPr>
              <a:t>ФОРМА. ПРОПОРЦИЯ. РИТМ.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" y="1574800"/>
            <a:ext cx="4940300" cy="18201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644"/>
              </a:lnSpc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F6F8F4"/>
                </a:solidFill>
                <a:latin typeface="Montserrat"/>
              </a:rPr>
              <a:t>Геометрия</a:t>
            </a:r>
          </a:p>
          <a:p>
            <a:pPr algn="l">
              <a:lnSpc>
                <a:spcPts val="4644"/>
              </a:lnSpc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F6F8F4"/>
                </a:solidFill>
                <a:latin typeface="Montserrat"/>
              </a:rPr>
              <a:t>как язык</a:t>
            </a:r>
          </a:p>
          <a:p>
            <a:pPr algn="l">
              <a:lnSpc>
                <a:spcPts val="4644"/>
              </a:lnSpc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F6F8F4"/>
                </a:solidFill>
                <a:latin typeface="Montserrat"/>
              </a:rPr>
              <a:t>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000" y="3683000"/>
            <a:ext cx="4699000" cy="9057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AAC1C3"/>
                </a:solidFill>
                <a:latin typeface="Montserrat"/>
              </a:rPr>
              <a:t>Симметрия и пропорция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AAC1C3"/>
                </a:solidFill>
                <a:latin typeface="Montserrat"/>
              </a:rPr>
              <a:t>соединяют искусство, архитектуру</a:t>
            </a:r>
          </a:p>
          <a:p>
            <a:pPr algn="l">
              <a:lnSpc>
                <a:spcPts val="2244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AAC1C3"/>
                </a:solidFill>
                <a:latin typeface="Montserrat"/>
              </a:rPr>
              <a:t>и историю идей.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000" y="4838700"/>
            <a:ext cx="1422400" cy="4318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6600" y="4978400"/>
            <a:ext cx="12192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ФОРМА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84400" y="4838700"/>
            <a:ext cx="1422400" cy="4318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286000" y="4978400"/>
            <a:ext cx="12192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СМЫСЛ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33800" y="4838700"/>
            <a:ext cx="1422400" cy="4318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35400" y="4978400"/>
            <a:ext cx="12192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КОНТЕКСТ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000" y="5676900"/>
            <a:ext cx="4826000" cy="3850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1070" b="0">
                <a:solidFill>
                  <a:srgbClr val="AAC1C3"/>
                </a:solidFill>
                <a:latin typeface="Montserrat"/>
              </a:rPr>
              <a:t>Культурная интерпретация</a:t>
            </a:r>
          </a:p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1070" b="0">
                <a:solidFill>
                  <a:srgbClr val="AAC1C3"/>
                </a:solidFill>
                <a:latin typeface="Montserrat"/>
              </a:rPr>
              <a:t>и художественное исследование.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F8F4"/>
                </a:solidFill>
                <a:latin typeface="Montserrat"/>
              </a:rPr>
              <a:t>ОРИОН 22:22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AAC1C3"/>
                </a:solidFill>
                <a:latin typeface="Montserrat"/>
              </a:rPr>
              <a:t>САКРАЛЬНАЯ ГЕОМЕТРИЯ / КУЛЬТУРНЫЙ ЯЗЫК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04 / 08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9400" y="6057900"/>
            <a:ext cx="3683000" cy="1773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996"/>
              </a:lnSpc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AAC1C3"/>
                </a:solidFill>
                <a:latin typeface="Montserrat"/>
              </a:rPr>
              <a:t>Художественный образ проекта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ience.jpg"/>
          <p:cNvPicPr>
            <a:picLocks noChangeAspect="1"/>
          </p:cNvPicPr>
          <p:nvPr/>
        </p:nvPicPr>
        <p:blipFill>
          <a:blip r:embed="rId3"/>
          <a:srcRect t="3600" b="3600"/>
          <a:stretch>
            <a:fillRect/>
          </a:stretch>
        </p:blipFill>
        <p:spPr>
          <a:xfrm>
            <a:off x="6819900" y="1041400"/>
            <a:ext cx="4762500" cy="294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11430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167D7D"/>
                </a:solidFill>
                <a:latin typeface="Montserrat"/>
              </a:rPr>
              <a:t>НОВЫЕ НАУКИ = НОВЫЕ СВЯЗИ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" y="1574800"/>
            <a:ext cx="5867400" cy="161442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104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2373D"/>
                </a:solidFill>
                <a:latin typeface="Montserrat"/>
              </a:rPr>
              <a:t>Познание</a:t>
            </a:r>
          </a:p>
          <a:p>
            <a:pPr algn="l">
              <a:lnSpc>
                <a:spcPts val="4104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2373D"/>
                </a:solidFill>
                <a:latin typeface="Montserrat"/>
              </a:rPr>
              <a:t>на пересечении</a:t>
            </a:r>
          </a:p>
          <a:p>
            <a:pPr algn="l">
              <a:lnSpc>
                <a:spcPts val="4104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2373D"/>
                </a:solidFill>
                <a:latin typeface="Montserrat"/>
              </a:rPr>
              <a:t>дисциплин.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000" y="3505200"/>
            <a:ext cx="5791200" cy="50380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5767A"/>
                </a:solidFill>
                <a:latin typeface="Montserrat"/>
              </a:rPr>
              <a:t>Направления для исследования,</a:t>
            </a:r>
          </a:p>
          <a:p>
            <a:pPr algn="l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55767A"/>
                </a:solidFill>
                <a:latin typeface="Montserrat"/>
              </a:rPr>
              <a:t>диалога и ответственного применения.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09600" y="4470400"/>
            <a:ext cx="2552700" cy="0"/>
          </a:xfrm>
          <a:prstGeom prst="line">
            <a:avLst/>
          </a:prstGeom>
          <a:ln w="1270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" y="4686300"/>
            <a:ext cx="24765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67D7D"/>
                </a:solidFill>
                <a:latin typeface="Montserra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003800"/>
            <a:ext cx="2514600" cy="26168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373D"/>
                </a:solidFill>
                <a:latin typeface="Montserrat"/>
              </a:rPr>
              <a:t>Биология × технологии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486400"/>
            <a:ext cx="2476500" cy="4413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Живые системы</a:t>
            </a:r>
          </a:p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и биомиметика.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403600" y="4470400"/>
            <a:ext cx="2552700" cy="0"/>
          </a:xfrm>
          <a:prstGeom prst="line">
            <a:avLst/>
          </a:prstGeom>
          <a:ln w="1270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03600" y="4686300"/>
            <a:ext cx="24765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67D7D"/>
                </a:solidFill>
                <a:latin typeface="Montserra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3600" y="5003800"/>
            <a:ext cx="2514600" cy="26168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373D"/>
                </a:solidFill>
                <a:latin typeface="Montserrat"/>
              </a:rPr>
              <a:t>ИИ × история знаний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3600" y="5486400"/>
            <a:ext cx="2476500" cy="4413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Источники, поиск</a:t>
            </a:r>
          </a:p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и проверка.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197600" y="4470400"/>
            <a:ext cx="2552700" cy="0"/>
          </a:xfrm>
          <a:prstGeom prst="line">
            <a:avLst/>
          </a:prstGeom>
          <a:ln w="1270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97600" y="4686300"/>
            <a:ext cx="24765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67D7D"/>
                </a:solidFill>
                <a:latin typeface="Montserra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7600" y="5003800"/>
            <a:ext cx="2514600" cy="26168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373D"/>
                </a:solidFill>
                <a:latin typeface="Montserrat"/>
              </a:rPr>
              <a:t>Земля × моделирование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7600" y="5486400"/>
            <a:ext cx="2476500" cy="4413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Экология, данные</a:t>
            </a:r>
          </a:p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и сценарии.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991600" y="4470400"/>
            <a:ext cx="2552700" cy="0"/>
          </a:xfrm>
          <a:prstGeom prst="line">
            <a:avLst/>
          </a:prstGeom>
          <a:ln w="12700">
            <a:solidFill>
              <a:srgbClr val="97B6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991600" y="4686300"/>
            <a:ext cx="24765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67D7D"/>
                </a:solidFill>
                <a:latin typeface="Montserra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1600" y="5003800"/>
            <a:ext cx="2514600" cy="26168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373D"/>
                </a:solidFill>
                <a:latin typeface="Montserrat"/>
              </a:rPr>
              <a:t>Материалы × энергия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1600" y="5486400"/>
            <a:ext cx="2476500" cy="4413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Устойчивость</a:t>
            </a:r>
          </a:p>
          <a:p>
            <a:pPr algn="l">
              <a:lnSpc>
                <a:spcPts val="1537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5767A"/>
                </a:solidFill>
                <a:latin typeface="Montserrat"/>
              </a:rPr>
              <a:t>и ресурсные циклы.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373D"/>
                </a:solidFill>
                <a:latin typeface="Montserrat"/>
              </a:rPr>
              <a:t>ОРИОН 22:22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2373D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CE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CE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12373D"/>
                </a:solidFill>
                <a:latin typeface="Montserrat"/>
              </a:rPr>
              <a:t>НОВЫЕ НАУКИ / МЕЖДИСЦИПЛИНАРНЫЕ НАПРАВЛЕНИЯ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2373D"/>
                </a:solidFill>
                <a:latin typeface="Montserrat"/>
              </a:rPr>
              <a:t>05 / 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99400" y="6057900"/>
            <a:ext cx="3683000" cy="1773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996"/>
              </a:lnSpc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12373D"/>
                </a:solidFill>
                <a:latin typeface="Montserrat"/>
              </a:rPr>
              <a:t>Художественный образ проекта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uman.jpg"/>
          <p:cNvPicPr>
            <a:picLocks noChangeAspect="1"/>
          </p:cNvPicPr>
          <p:nvPr/>
        </p:nvPicPr>
        <p:blipFill>
          <a:blip r:embed="rId3"/>
          <a:srcRect l="11054" r="11054"/>
          <a:stretch>
            <a:fillRect/>
          </a:stretch>
        </p:blipFill>
        <p:spPr>
          <a:xfrm>
            <a:off x="5765800" y="1016000"/>
            <a:ext cx="5816600" cy="497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11430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7BB85"/>
                </a:solidFill>
                <a:latin typeface="Montserrat"/>
              </a:rPr>
              <a:t>ДОСТОИНСТВО. СВОБОДА. ЗАБОТА.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200" y="1574800"/>
            <a:ext cx="5041900" cy="17378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F6F8F4"/>
                </a:solidFill>
                <a:latin typeface="Montserrat"/>
              </a:rPr>
              <a:t>Человек</a:t>
            </a:r>
          </a:p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F6F8F4"/>
                </a:solidFill>
                <a:latin typeface="Montserrat"/>
              </a:rPr>
              <a:t>будущего —</a:t>
            </a:r>
          </a:p>
          <a:p>
            <a:pPr algn="l">
              <a:lnSpc>
                <a:spcPts val="4428"/>
              </a:lnSpc>
              <a:spcBef>
                <a:spcPts val="0"/>
              </a:spcBef>
              <a:spcAft>
                <a:spcPts val="0"/>
              </a:spcAft>
            </a:pPr>
            <a:r>
              <a:rPr sz="4100" b="1">
                <a:solidFill>
                  <a:srgbClr val="F6F8F4"/>
                </a:solidFill>
                <a:latin typeface="Montserrat"/>
              </a:rPr>
              <a:t>соавтор мира.</a:t>
            </a:r>
          </a:p>
        </p:txBody>
      </p:sp>
      <p:sp>
        <p:nvSpPr>
          <p:cNvPr id="6" name="Oval 5"/>
          <p:cNvSpPr/>
          <p:nvPr/>
        </p:nvSpPr>
        <p:spPr>
          <a:xfrm>
            <a:off x="647700" y="38608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784600"/>
            <a:ext cx="4660900" cy="25699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AAC1C3"/>
                </a:solidFill>
                <a:latin typeface="Montserrat"/>
              </a:rPr>
              <a:t>Учиться в течение всей жизни</a:t>
            </a:r>
          </a:p>
        </p:txBody>
      </p:sp>
      <p:sp>
        <p:nvSpPr>
          <p:cNvPr id="8" name="Oval 7"/>
          <p:cNvSpPr/>
          <p:nvPr/>
        </p:nvSpPr>
        <p:spPr>
          <a:xfrm>
            <a:off x="647700" y="43434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267200"/>
            <a:ext cx="4660900" cy="25699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AAC1C3"/>
                </a:solidFill>
                <a:latin typeface="Montserrat"/>
              </a:rPr>
              <a:t>Различать факт, модель и образ</a:t>
            </a:r>
          </a:p>
        </p:txBody>
      </p:sp>
      <p:sp>
        <p:nvSpPr>
          <p:cNvPr id="10" name="Oval 9"/>
          <p:cNvSpPr/>
          <p:nvPr/>
        </p:nvSpPr>
        <p:spPr>
          <a:xfrm>
            <a:off x="647700" y="48260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749800"/>
            <a:ext cx="4660900" cy="25699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AAC1C3"/>
                </a:solidFill>
                <a:latin typeface="Montserrat"/>
              </a:rPr>
              <a:t>Сотрудничать и создавать</a:t>
            </a:r>
          </a:p>
        </p:txBody>
      </p:sp>
      <p:sp>
        <p:nvSpPr>
          <p:cNvPr id="12" name="Oval 11"/>
          <p:cNvSpPr/>
          <p:nvPr/>
        </p:nvSpPr>
        <p:spPr>
          <a:xfrm>
            <a:off x="647700" y="53086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232400"/>
            <a:ext cx="4660900" cy="25699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23"/>
              </a:lnSpc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AAC1C3"/>
                </a:solidFill>
                <a:latin typeface="Montserrat"/>
              </a:rPr>
              <a:t>Заботиться о живой Земле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2300" y="5765800"/>
            <a:ext cx="5016500" cy="37571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79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D7BB85"/>
                </a:solidFill>
                <a:latin typeface="Montserrat"/>
              </a:rPr>
              <a:t>Технологии расширяют возможности.</a:t>
            </a:r>
          </a:p>
          <a:p>
            <a:pPr algn="l">
              <a:lnSpc>
                <a:spcPts val="1279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D7BB85"/>
                </a:solidFill>
                <a:latin typeface="Montserrat"/>
              </a:rPr>
              <a:t>Ответственность остаётся у человека.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F8F4"/>
                </a:solidFill>
                <a:latin typeface="Montserrat"/>
              </a:rPr>
              <a:t>ОРИОН 22:22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AAC1C3"/>
                </a:solidFill>
                <a:latin typeface="Montserrat"/>
              </a:rPr>
              <a:t>ЧЕЛОВЕК БУДУЩЕГО / СВОБОДА И ОТВЕТСТВЕННОСТЬ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06 / 08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9400" y="6057900"/>
            <a:ext cx="3683000" cy="1773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996"/>
              </a:lnSpc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AAC1C3"/>
                </a:solidFill>
                <a:latin typeface="Montserrat"/>
              </a:rPr>
              <a:t>Художественный образ проекта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11430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D7BB85"/>
                </a:solidFill>
                <a:latin typeface="Montserrat"/>
              </a:rPr>
              <a:t>ОБЩЕЕ ДВИЖЕНИЕ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200" y="1625600"/>
            <a:ext cx="4064000" cy="15595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6F8F4"/>
                </a:solidFill>
                <a:latin typeface="Montserrat"/>
              </a:rPr>
              <a:t>Шесть ролей.</a:t>
            </a:r>
          </a:p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6F8F4"/>
                </a:solidFill>
                <a:latin typeface="Montserrat"/>
              </a:rPr>
              <a:t>Один связный</a:t>
            </a:r>
          </a:p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6F8F4"/>
                </a:solidFill>
                <a:latin typeface="Montserrat"/>
              </a:rPr>
              <a:t>горизонт.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5000" y="3530600"/>
            <a:ext cx="3835400" cy="8223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AAC1C3"/>
                </a:solidFill>
                <a:latin typeface="Montserrat"/>
              </a:rPr>
              <a:t>Память, понимание, развитие,</a:t>
            </a:r>
          </a:p>
          <a:p>
            <a:pPr algn="l"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AAC1C3"/>
                </a:solidFill>
                <a:latin typeface="Montserrat"/>
              </a:rPr>
              <a:t>сообщество и исполнение</a:t>
            </a:r>
          </a:p>
          <a:p>
            <a:pPr algn="l"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AAC1C3"/>
                </a:solidFill>
                <a:latin typeface="Montserrat"/>
              </a:rPr>
              <a:t>встречаются в общей навигации.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000" y="5270500"/>
            <a:ext cx="3898900" cy="584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D7BB85"/>
                </a:solidFill>
                <a:latin typeface="Montserrat"/>
              </a:rPr>
              <a:t>Из идеи — в действие.</a:t>
            </a:r>
          </a:p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D7BB85"/>
                </a:solidFill>
                <a:latin typeface="Montserrat"/>
              </a:rPr>
              <a:t>Из результата — в наследие.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8216900" y="1600200"/>
            <a:ext cx="38100" cy="1955800"/>
          </a:xfrm>
          <a:prstGeom prst="line">
            <a:avLst/>
          </a:prstGeom>
          <a:ln w="16510">
            <a:solidFill>
              <a:srgbClr val="46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216900" y="3111500"/>
            <a:ext cx="2324100" cy="444500"/>
          </a:xfrm>
          <a:prstGeom prst="line">
            <a:avLst/>
          </a:prstGeom>
          <a:ln w="16510">
            <a:solidFill>
              <a:srgbClr val="46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216900" y="3556000"/>
            <a:ext cx="1549400" cy="1778000"/>
          </a:xfrm>
          <a:prstGeom prst="line">
            <a:avLst/>
          </a:prstGeom>
          <a:ln w="16510">
            <a:solidFill>
              <a:srgbClr val="46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6794500" y="3556000"/>
            <a:ext cx="1422400" cy="1778000"/>
          </a:xfrm>
          <a:prstGeom prst="line">
            <a:avLst/>
          </a:prstGeom>
          <a:ln w="16510">
            <a:solidFill>
              <a:srgbClr val="46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5803900" y="3111500"/>
            <a:ext cx="2413000" cy="444500"/>
          </a:xfrm>
          <a:prstGeom prst="line">
            <a:avLst/>
          </a:prstGeom>
          <a:ln w="16510">
            <a:solidFill>
              <a:srgbClr val="466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213600" y="1206500"/>
            <a:ext cx="2082800" cy="8255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216900" y="11684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64400" y="1447800"/>
            <a:ext cx="1981200" cy="23981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210" b="1">
                <a:solidFill>
                  <a:srgbClr val="F6F8F4"/>
                </a:solidFill>
                <a:latin typeface="Montserrat"/>
                <a:hlinkClick r:id="rId3"/>
              </a:rPr>
              <a:t>АРХИВ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89800" y="1765300"/>
            <a:ext cx="19304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AAC1C3"/>
                </a:solidFill>
                <a:latin typeface="Montserrat"/>
              </a:rPr>
              <a:t>Память и происхождение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99600" y="2717800"/>
            <a:ext cx="2082800" cy="8255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502900" y="26797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50400" y="2959100"/>
            <a:ext cx="1981200" cy="23981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210" b="1">
                <a:solidFill>
                  <a:srgbClr val="F6F8F4"/>
                </a:solidFill>
                <a:latin typeface="Montserrat"/>
                <a:hlinkClick r:id="rId4"/>
              </a:rPr>
              <a:t>ЭКВИЛИБРИУМ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75800" y="3276600"/>
            <a:ext cx="19304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AAC1C3"/>
                </a:solidFill>
                <a:latin typeface="Montserrat"/>
              </a:rPr>
              <a:t>Наблюдение и сценарии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24900" y="4940300"/>
            <a:ext cx="2082800" cy="8255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28200" y="49022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75700" y="5181600"/>
            <a:ext cx="1981200" cy="23981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210" b="1">
                <a:solidFill>
                  <a:srgbClr val="F6F8F4"/>
                </a:solidFill>
                <a:latin typeface="Montserrat"/>
                <a:hlinkClick r:id="rId5"/>
              </a:rPr>
              <a:t>ФЕНИКС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01100" y="5499100"/>
            <a:ext cx="19304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AAC1C3"/>
                </a:solidFill>
                <a:latin typeface="Montserrat"/>
              </a:rPr>
              <a:t>Обучение и среда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53100" y="4940300"/>
            <a:ext cx="2082800" cy="8255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756400" y="49022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03900" y="5181600"/>
            <a:ext cx="1981200" cy="23981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210" b="1">
                <a:solidFill>
                  <a:srgbClr val="F6F8F4"/>
                </a:solidFill>
                <a:latin typeface="Montserrat"/>
                <a:hlinkClick r:id="rId6"/>
              </a:rPr>
              <a:t>СФЕРА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9300" y="5499100"/>
            <a:ext cx="19304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AAC1C3"/>
                </a:solidFill>
                <a:latin typeface="Montserrat"/>
              </a:rPr>
              <a:t>Люди и инициативы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62500" y="2717800"/>
            <a:ext cx="2082800" cy="825500"/>
          </a:xfrm>
          <a:prstGeom prst="roundRect">
            <a:avLst>
              <a:gd name="adj" fmla="val 12000"/>
            </a:avLst>
          </a:prstGeom>
          <a:solidFill>
            <a:srgbClr val="10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765800" y="2679700"/>
            <a:ext cx="76200" cy="76200"/>
          </a:xfrm>
          <a:prstGeom prst="ellipse">
            <a:avLst/>
          </a:prstGeom>
          <a:solidFill>
            <a:srgbClr val="D7B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13300" y="2959100"/>
            <a:ext cx="1981200" cy="23981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210" b="1">
                <a:solidFill>
                  <a:srgbClr val="F6F8F4"/>
                </a:solidFill>
                <a:latin typeface="Montserrat"/>
                <a:hlinkClick r:id="rId7"/>
              </a:rPr>
              <a:t>СПЕЦЗАЩИТА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38700" y="3276600"/>
            <a:ext cx="19304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AAC1C3"/>
                </a:solidFill>
                <a:latin typeface="Montserrat"/>
              </a:rPr>
              <a:t>Кооперация и исполнение</a:t>
            </a:r>
          </a:p>
        </p:txBody>
      </p:sp>
      <p:sp>
        <p:nvSpPr>
          <p:cNvPr id="32" name="Oval 31"/>
          <p:cNvSpPr/>
          <p:nvPr/>
        </p:nvSpPr>
        <p:spPr>
          <a:xfrm>
            <a:off x="7366000" y="2705100"/>
            <a:ext cx="1701800" cy="1701800"/>
          </a:xfrm>
          <a:prstGeom prst="ellipse">
            <a:avLst/>
          </a:prstGeom>
          <a:solidFill>
            <a:srgbClr val="13545B"/>
          </a:solidFill>
          <a:ln w="13970">
            <a:solidFill>
              <a:srgbClr val="D7BB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42200" y="3187700"/>
            <a:ext cx="1549400" cy="41008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829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6F8F4"/>
                </a:solidFill>
                <a:latin typeface="Montserrat"/>
                <a:hlinkClick r:id="rId8"/>
              </a:rPr>
              <a:t>ОРИОН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18400" y="3594100"/>
            <a:ext cx="1397000" cy="3632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46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D7BB85"/>
                </a:solidFill>
                <a:latin typeface="Montserrat"/>
              </a:rPr>
              <a:t>22:22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04100" y="3962400"/>
            <a:ext cx="1625600" cy="18201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033"/>
              </a:lnSpc>
              <a:spcBef>
                <a:spcPts val="0"/>
              </a:spcBef>
              <a:spcAft>
                <a:spcPts val="0"/>
              </a:spcAft>
            </a:pPr>
            <a:r>
              <a:rPr sz="840" b="0">
                <a:solidFill>
                  <a:srgbClr val="F6F8F4"/>
                </a:solidFill>
                <a:latin typeface="Montserrat"/>
              </a:rPr>
              <a:t>Связи и навигация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F8F4"/>
                </a:solidFill>
                <a:latin typeface="Montserrat"/>
              </a:rPr>
              <a:t>ОРИОН 22:22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D7BB85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3150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AAC1C3"/>
                </a:solidFill>
                <a:latin typeface="Montserrat"/>
              </a:rPr>
              <a:t>ЭКОСИСТЕМА / КОНЦЕПТУАЛЬНАЯ КАРТА РОЛЕЙ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D7BB85"/>
                </a:solidFill>
                <a:latin typeface="Montserrat"/>
              </a:rPr>
              <a:t>07 /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1143000"/>
            <a:ext cx="44450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167D7D"/>
                </a:solidFill>
                <a:latin typeface="Montserrat"/>
              </a:rPr>
              <a:t>ПУТЬ УЧАСТИЯ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200" y="1625600"/>
            <a:ext cx="10541000" cy="123037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644"/>
              </a:lnSpc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12373D"/>
                </a:solidFill>
                <a:latin typeface="Montserrat"/>
              </a:rPr>
              <a:t>Выберите свой</a:t>
            </a:r>
          </a:p>
          <a:p>
            <a:pPr algn="l">
              <a:lnSpc>
                <a:spcPts val="4644"/>
              </a:lnSpc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12373D"/>
                </a:solidFill>
                <a:latin typeface="Montserrat"/>
              </a:rPr>
              <a:t>следующий шаг.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454400"/>
            <a:ext cx="3517900" cy="21209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0900" y="3683000"/>
            <a:ext cx="30099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900" y="4013200"/>
            <a:ext cx="30353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Изучить материалы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900" y="4470400"/>
            <a:ext cx="3009900" cy="42570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5767A"/>
                </a:solidFill>
                <a:latin typeface="Montserrat"/>
              </a:rPr>
              <a:t>Авторские документы, видео и</a:t>
            </a:r>
          </a:p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5767A"/>
                </a:solidFill>
                <a:latin typeface="Montserrat"/>
              </a:rPr>
              <a:t>источники.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900" y="5080000"/>
            <a:ext cx="3022600" cy="1929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19"/>
              </a:lnSpc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167D7D"/>
                </a:solidFill>
                <a:latin typeface="Montserrat"/>
                <a:hlinkClick r:id="rId3"/>
              </a:rPr>
              <a:t>orion2222.com/library.html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3454400"/>
            <a:ext cx="3517900" cy="21209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3683000"/>
            <a:ext cx="30099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013200"/>
            <a:ext cx="30353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Описать наследие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470400"/>
            <a:ext cx="3009900" cy="42570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5767A"/>
                </a:solidFill>
                <a:latin typeface="Montserrat"/>
              </a:rPr>
              <a:t>Подготовить черновик паспорта</a:t>
            </a:r>
          </a:p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5767A"/>
                </a:solidFill>
                <a:latin typeface="Montserrat"/>
              </a:rPr>
              <a:t>материала.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080000"/>
            <a:ext cx="3022600" cy="1929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19"/>
              </a:lnSpc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167D7D"/>
                </a:solidFill>
                <a:latin typeface="Montserrat"/>
                <a:hlinkClick r:id="rId4"/>
              </a:rPr>
              <a:t>orion2222.com/archive.html#passport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3454400"/>
            <a:ext cx="3517900" cy="2120900"/>
          </a:xfrm>
          <a:prstGeom prst="roundRect">
            <a:avLst>
              <a:gd name="adj" fmla="val 12000"/>
            </a:avLst>
          </a:prstGeom>
          <a:solidFill>
            <a:srgbClr val="EA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100" y="3683000"/>
            <a:ext cx="3009900" cy="2070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67D7D"/>
                </a:solidFill>
                <a:latin typeface="Montserra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100" y="4013200"/>
            <a:ext cx="3035300" cy="3163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091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2373D"/>
                </a:solidFill>
                <a:latin typeface="Montserrat"/>
              </a:rPr>
              <a:t>Обсудить инициативу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100" y="4470400"/>
            <a:ext cx="3009900" cy="42570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5767A"/>
                </a:solidFill>
                <a:latin typeface="Montserrat"/>
              </a:rPr>
              <a:t>Начать диалог через контакты</a:t>
            </a:r>
          </a:p>
          <a:p>
            <a:pPr algn="l">
              <a:lnSpc>
                <a:spcPts val="1476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5767A"/>
                </a:solidFill>
                <a:latin typeface="Montserrat"/>
              </a:rPr>
              <a:t>СПЕЦЗАЩИТЫ.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3100" y="5080000"/>
            <a:ext cx="3022600" cy="1929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119"/>
              </a:lnSpc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167D7D"/>
                </a:solidFill>
                <a:latin typeface="Montserrat"/>
                <a:hlinkClick r:id="rId5"/>
              </a:rPr>
              <a:t>speczashchita.com/contacts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300" y="5880100"/>
            <a:ext cx="4572000" cy="3007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968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2373D"/>
                </a:solidFill>
                <a:latin typeface="Montserrat"/>
                <a:hlinkClick r:id="rId6"/>
              </a:rPr>
              <a:t>orion2222.com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95900" y="5943600"/>
            <a:ext cx="6261100" cy="1991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68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5767A"/>
                </a:solidFill>
                <a:latin typeface="Montserrat"/>
              </a:rPr>
              <a:t>Автор концепции: С. Л. Соколов · SOKOL EQUILIBRIS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355600"/>
            <a:ext cx="2921000" cy="28511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45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2373D"/>
                </a:solidFill>
                <a:latin typeface="Montserrat"/>
              </a:rPr>
              <a:t>ОРИОН 22:22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1400" y="393700"/>
            <a:ext cx="2921000" cy="1835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045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12373D"/>
                </a:solidFill>
                <a:latin typeface="Montserrat"/>
              </a:rPr>
              <a:t>АТЛАС БУДУЩЕГО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09600" y="787400"/>
            <a:ext cx="10972800" cy="0"/>
          </a:xfrm>
          <a:prstGeom prst="line">
            <a:avLst/>
          </a:prstGeom>
          <a:ln w="8890">
            <a:solidFill>
              <a:srgbClr val="CE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09600" y="6375400"/>
            <a:ext cx="10972800" cy="0"/>
          </a:xfrm>
          <a:prstGeom prst="line">
            <a:avLst/>
          </a:prstGeom>
          <a:ln w="8890">
            <a:solidFill>
              <a:srgbClr val="CE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09600" y="6527800"/>
            <a:ext cx="7239000" cy="18045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02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12373D"/>
                </a:solidFill>
                <a:latin typeface="Montserrat"/>
              </a:rPr>
              <a:t>СЛЕДУЮЩИЙ ШАГ / УЧАСТВОВАТЬ ОСМЫСЛЕННО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91800" y="6502400"/>
            <a:ext cx="990600" cy="19138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ts val="1107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2373D"/>
                </a:solidFill>
                <a:latin typeface="Montserrat"/>
              </a:rPr>
              <a:t>08 / 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ОРИОН 22:22 — Атлас будущего</dc:title>
  <dc:subject>Редактируемая визуальная концепция. 8 слайдов.</dc:subject>
  <dc:creator>ОРИОН 22:22 / С. Л. Соколов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